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5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0"/>
    <p:restoredTop sz="9460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126E42-635B-4C80-B450-083F25FEA204}" type="datetimeFigureOut">
              <a:rPr lang="en-US" smtClean="0"/>
              <a:t>7/11/2008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6361B6-C3DD-4BF1-AFC5-E0F43468EA7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6361B6-C3DD-4BF1-AFC5-E0F43468EA78}"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a:p>
        </p:txBody>
      </p:sp>
      <p:sp>
        <p:nvSpPr>
          <p:cNvPr id="1331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13316" name="Rectangle 4"/>
          <p:cNvSpPr>
            <a:spLocks noGrp="1" noChangeArrowheads="1"/>
          </p:cNvSpPr>
          <p:nvPr>
            <p:ph type="dt" sz="half" idx="2"/>
          </p:nvPr>
        </p:nvSpPr>
        <p:spPr/>
        <p:txBody>
          <a:bodyPr/>
          <a:lstStyle>
            <a:lvl1pPr>
              <a:defRPr/>
            </a:lvl1pPr>
          </a:lstStyle>
          <a:p>
            <a:endParaRPr lang="en-US"/>
          </a:p>
        </p:txBody>
      </p:sp>
      <p:sp>
        <p:nvSpPr>
          <p:cNvPr id="13317" name="Rectangle 5"/>
          <p:cNvSpPr>
            <a:spLocks noGrp="1" noChangeArrowheads="1"/>
          </p:cNvSpPr>
          <p:nvPr>
            <p:ph type="ftr" sz="quarter" idx="3"/>
          </p:nvPr>
        </p:nvSpPr>
        <p:spPr/>
        <p:txBody>
          <a:bodyPr/>
          <a:lstStyle>
            <a:lvl1pPr>
              <a:defRPr/>
            </a:lvl1pPr>
          </a:lstStyle>
          <a:p>
            <a:endParaRPr lang="en-US"/>
          </a:p>
        </p:txBody>
      </p:sp>
      <p:sp>
        <p:nvSpPr>
          <p:cNvPr id="13318" name="Rectangle 6"/>
          <p:cNvSpPr>
            <a:spLocks noGrp="1" noChangeArrowheads="1"/>
          </p:cNvSpPr>
          <p:nvPr>
            <p:ph type="sldNum" sz="quarter" idx="4"/>
          </p:nvPr>
        </p:nvSpPr>
        <p:spPr/>
        <p:txBody>
          <a:bodyPr/>
          <a:lstStyle>
            <a:lvl1pPr>
              <a:defRPr/>
            </a:lvl1pPr>
          </a:lstStyle>
          <a:p>
            <a:fld id="{86E5137D-441E-4246-AF0B-EF2240A6E7C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52AB8B-9F7A-42D5-8F0B-742C7796104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1D3F84-C6BC-4858-AB13-89EFA1306B8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ACBCFE-2F94-413A-BE1B-AA934864D7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9FA7E3-6EC9-47C6-845B-6C3D312017F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F37549-B079-471B-AE1B-9B1F81FCDE4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7AD2AF-9E1D-4C52-9966-DED2132D6DF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0CB4697-0ACA-4443-BC52-89E227AA714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61251AE-7EF8-46A5-B407-03294DE2579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C10391-CAFB-4F57-91B4-A0259A13498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FDEF2E-2F1A-48A6-9DE5-8AB607DED55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prstClr val="black"/>
              <a:schemeClr val="accent2">
                <a:tint val="45000"/>
                <a:satMod val="400000"/>
              </a:schemeClr>
            </a:duotone>
            <a:lum contrast="49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0F569BF-EBC8-406C-85B8-A2D4E713362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defRPr>
      </a:lvl2pPr>
      <a:lvl3pPr algn="l" rtl="0" eaLnBrk="1" fontAlgn="base" hangingPunct="1">
        <a:spcBef>
          <a:spcPct val="0"/>
        </a:spcBef>
        <a:spcAft>
          <a:spcPct val="0"/>
        </a:spcAft>
        <a:defRPr sz="4400">
          <a:solidFill>
            <a:schemeClr val="tx2"/>
          </a:solidFill>
          <a:latin typeface="Arial" pitchFamily="34" charset="0"/>
        </a:defRPr>
      </a:lvl3pPr>
      <a:lvl4pPr algn="l" rtl="0" eaLnBrk="1" fontAlgn="base" hangingPunct="1">
        <a:spcBef>
          <a:spcPct val="0"/>
        </a:spcBef>
        <a:spcAft>
          <a:spcPct val="0"/>
        </a:spcAft>
        <a:defRPr sz="4400">
          <a:solidFill>
            <a:schemeClr val="tx2"/>
          </a:solidFill>
          <a:latin typeface="Arial" pitchFamily="34" charset="0"/>
        </a:defRPr>
      </a:lvl4pPr>
      <a:lvl5pPr algn="l" rtl="0" eaLnBrk="1" fontAlgn="base" hangingPunct="1">
        <a:spcBef>
          <a:spcPct val="0"/>
        </a:spcBef>
        <a:spcAft>
          <a:spcPct val="0"/>
        </a:spcAft>
        <a:defRPr sz="4400">
          <a:solidFill>
            <a:schemeClr val="tx2"/>
          </a:solidFill>
          <a:latin typeface="Arial" pitchFamily="34" charset="0"/>
        </a:defRPr>
      </a:lvl5pPr>
      <a:lvl6pPr marL="457200" algn="l" rtl="0" eaLnBrk="1" fontAlgn="base" hangingPunct="1">
        <a:spcBef>
          <a:spcPct val="0"/>
        </a:spcBef>
        <a:spcAft>
          <a:spcPct val="0"/>
        </a:spcAft>
        <a:defRPr sz="4400">
          <a:solidFill>
            <a:schemeClr val="tx2"/>
          </a:solidFill>
          <a:latin typeface="Arial" pitchFamily="34" charset="0"/>
        </a:defRPr>
      </a:lvl6pPr>
      <a:lvl7pPr marL="914400" algn="l" rtl="0" eaLnBrk="1" fontAlgn="base" hangingPunct="1">
        <a:spcBef>
          <a:spcPct val="0"/>
        </a:spcBef>
        <a:spcAft>
          <a:spcPct val="0"/>
        </a:spcAft>
        <a:defRPr sz="4400">
          <a:solidFill>
            <a:schemeClr val="tx2"/>
          </a:solidFill>
          <a:latin typeface="Arial" pitchFamily="34" charset="0"/>
        </a:defRPr>
      </a:lvl7pPr>
      <a:lvl8pPr marL="1371600" algn="l" rtl="0" eaLnBrk="1" fontAlgn="base" hangingPunct="1">
        <a:spcBef>
          <a:spcPct val="0"/>
        </a:spcBef>
        <a:spcAft>
          <a:spcPct val="0"/>
        </a:spcAft>
        <a:defRPr sz="4400">
          <a:solidFill>
            <a:schemeClr val="tx2"/>
          </a:solidFill>
          <a:latin typeface="Arial" pitchFamily="34" charset="0"/>
        </a:defRPr>
      </a:lvl8pPr>
      <a:lvl9pPr marL="1828800" algn="l"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file:///C:\capacity%20lab\My_Homemade_Paper_Capacitor.mpg" TargetMode="External"/><Relationship Id="rId5" Type="http://schemas.openxmlformats.org/officeDocument/2006/relationships/image" Target="../media/image12.png"/><Relationship Id="rId4" Type="http://schemas.openxmlformats.org/officeDocument/2006/relationships/image" Target="../media/image11.gif"/></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matter.org.uk/Schools/Content/Capacitors/Default.htm" TargetMode="External"/><Relationship Id="rId3" Type="http://schemas.openxmlformats.org/officeDocument/2006/relationships/hyperlink" Target="http://forevergeek.com/articles/instructions_for_making_a_film_canister_leyden_jar.php" TargetMode="External"/><Relationship Id="rId7" Type="http://schemas.openxmlformats.org/officeDocument/2006/relationships/hyperlink" Target="http://ocw.mit.edu/OcwWeb/hs/physics/k/2/2.htm" TargetMode="External"/><Relationship Id="rId2" Type="http://schemas.openxmlformats.org/officeDocument/2006/relationships/hyperlink" Target="http://www.uoguelph.ca/~antoon/gadgets/caps/caps.html" TargetMode="External"/><Relationship Id="rId1" Type="http://schemas.openxmlformats.org/officeDocument/2006/relationships/slideLayout" Target="../slideLayouts/slideLayout2.xml"/><Relationship Id="rId6" Type="http://schemas.openxmlformats.org/officeDocument/2006/relationships/hyperlink" Target="http://fizzics.org/capacitor.aspx" TargetMode="External"/><Relationship Id="rId5" Type="http://schemas.openxmlformats.org/officeDocument/2006/relationships/hyperlink" Target="http://www.uoguelph.ca/~antoon/circ/hv/hvcap/hvcap.html" TargetMode="External"/><Relationship Id="rId4" Type="http://schemas.openxmlformats.org/officeDocument/2006/relationships/hyperlink" Target="http://www.mrwaynesclass.com/ap/capacitance/MakeYourOwn/index.htm" TargetMode="External"/><Relationship Id="rId9" Type="http://schemas.openxmlformats.org/officeDocument/2006/relationships/hyperlink" Target="http://www.hanssummers.com/radio/homebrew/capacitor/index.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rwaynesclass.com/ap/capacitance/MakeYourOwn/index.ht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gif"/><Relationship Id="rId2" Type="http://schemas.openxmlformats.org/officeDocument/2006/relationships/slideLayout" Target="../slideLayouts/slideLayout2.xml"/><Relationship Id="rId1" Type="http://schemas.openxmlformats.org/officeDocument/2006/relationships/video" Target="file:///C:\capacity%20lab\Leyden_Jar.mpg" TargetMode="External"/><Relationship Id="rId6" Type="http://schemas.openxmlformats.org/officeDocument/2006/relationships/hyperlink" Target="http://forevergeek.com/articles/instructions_for_making_a_film_canister_leyden_jar.php" TargetMode="External"/><Relationship Id="rId5" Type="http://schemas.openxmlformats.org/officeDocument/2006/relationships/hyperlink" Target="http://home.earthlink.net/~lenyr/stat-gen.htm" TargetMode="External"/><Relationship Id="rId4" Type="http://schemas.openxmlformats.org/officeDocument/2006/relationships/hyperlink" Target="http://www.mrwaynesclass.com/ap/capacitance/MakeYourOwn/index.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capacity%20lab%20student.doc"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C:\capacity%20lab\parallel%20capacitor.wmv" TargetMode="External"/><Relationship Id="rId4" Type="http://schemas.openxmlformats.org/officeDocument/2006/relationships/hyperlink" Target="http://www.youtube.com/user/fizz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US" sz="5400" dirty="0" smtClean="0"/>
              <a:t>Capacitor</a:t>
            </a:r>
            <a:endParaRPr lang="en-US" sz="5400" dirty="0"/>
          </a:p>
        </p:txBody>
      </p:sp>
      <p:sp>
        <p:nvSpPr>
          <p:cNvPr id="14339" name="Rectangle 3"/>
          <p:cNvSpPr>
            <a:spLocks noGrp="1" noChangeArrowheads="1"/>
          </p:cNvSpPr>
          <p:nvPr>
            <p:ph type="subTitle" idx="1"/>
          </p:nvPr>
        </p:nvSpPr>
        <p:spPr/>
        <p:txBody>
          <a:bodyPr/>
          <a:lstStyle/>
          <a:p>
            <a:r>
              <a:rPr lang="en-US" dirty="0" smtClean="0"/>
              <a:t>“The storage of an electrical part”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How to charge your </a:t>
            </a:r>
            <a:r>
              <a:rPr lang="en-US" sz="3200" dirty="0" smtClean="0"/>
              <a:t>Homemade Capacitor</a:t>
            </a:r>
            <a:endParaRPr lang="en-US" sz="3200" dirty="0"/>
          </a:p>
        </p:txBody>
      </p:sp>
      <p:sp>
        <p:nvSpPr>
          <p:cNvPr id="3" name="Content Placeholder 2"/>
          <p:cNvSpPr>
            <a:spLocks noGrp="1"/>
          </p:cNvSpPr>
          <p:nvPr>
            <p:ph idx="1"/>
          </p:nvPr>
        </p:nvSpPr>
        <p:spPr>
          <a:xfrm>
            <a:off x="457200" y="1371600"/>
            <a:ext cx="8229600" cy="2285999"/>
          </a:xfrm>
        </p:spPr>
        <p:txBody>
          <a:bodyPr/>
          <a:lstStyle/>
          <a:p>
            <a:r>
              <a:rPr lang="en-US" sz="1600" dirty="0" smtClean="0"/>
              <a:t>Charging a capacitor is like compressing an electrical spring - the charges on each side of the capacitor repel each other. If the potential difference were removed, they would push the system back toward its uncharged equilibrium state. The work done in charging a capacitor is stored as electric potential energy. </a:t>
            </a:r>
            <a:endParaRPr lang="en-US" sz="1600" dirty="0" smtClean="0"/>
          </a:p>
          <a:p>
            <a:r>
              <a:rPr lang="en-US" sz="1600" dirty="0" smtClean="0"/>
              <a:t>Consider the RC circuit </a:t>
            </a:r>
            <a:r>
              <a:rPr lang="en-US" sz="1600" dirty="0" smtClean="0"/>
              <a:t>shown below. </a:t>
            </a:r>
            <a:r>
              <a:rPr lang="en-US" sz="1600" dirty="0" smtClean="0"/>
              <a:t>Imagine that switch A is closed (connected) and switch B is open. Then, charge will move around the circuit until the capacitor is fully charged (i.e. until </a:t>
            </a:r>
            <a:r>
              <a:rPr lang="en-US" sz="1600" dirty="0" smtClean="0"/>
              <a:t>q = CV). </a:t>
            </a:r>
            <a:r>
              <a:rPr lang="en-US" sz="1600" dirty="0" smtClean="0"/>
              <a:t>If switch A is opened at this point and switch B is closed, the capacitor will discharge through the resistor until there is no net charge on either of its plates.</a:t>
            </a:r>
          </a:p>
          <a:p>
            <a:endParaRPr lang="en-US" dirty="0"/>
          </a:p>
        </p:txBody>
      </p:sp>
      <p:sp>
        <p:nvSpPr>
          <p:cNvPr id="4" name="TextBox 3"/>
          <p:cNvSpPr txBox="1"/>
          <p:nvPr/>
        </p:nvSpPr>
        <p:spPr>
          <a:xfrm>
            <a:off x="6248400" y="5181600"/>
            <a:ext cx="2057400" cy="1323439"/>
          </a:xfrm>
          <a:prstGeom prst="rect">
            <a:avLst/>
          </a:prstGeom>
          <a:noFill/>
        </p:spPr>
        <p:txBody>
          <a:bodyPr wrap="square" rtlCol="0">
            <a:spAutoFit/>
          </a:bodyPr>
          <a:lstStyle/>
          <a:p>
            <a:r>
              <a:rPr lang="en-US" sz="1000" dirty="0" smtClean="0"/>
              <a:t>An </a:t>
            </a:r>
            <a:r>
              <a:rPr lang="en-US" sz="1000" dirty="0" smtClean="0"/>
              <a:t>RC circuit. With switch A closed and switch B open, the capacitor is charged through the resistor by the power source. With switch A open and switch B closed, the capacitor discharges through the resistor. </a:t>
            </a:r>
          </a:p>
          <a:p>
            <a:endParaRPr lang="en-US" sz="1000" dirty="0"/>
          </a:p>
        </p:txBody>
      </p:sp>
      <p:pic>
        <p:nvPicPr>
          <p:cNvPr id="5" name="Picture 4" descr="img97.gif"/>
          <p:cNvPicPr>
            <a:picLocks noChangeAspect="1"/>
          </p:cNvPicPr>
          <p:nvPr/>
        </p:nvPicPr>
        <p:blipFill>
          <a:blip r:embed="rId4"/>
          <a:stretch>
            <a:fillRect/>
          </a:stretch>
        </p:blipFill>
        <p:spPr>
          <a:xfrm>
            <a:off x="6172200" y="3810000"/>
            <a:ext cx="1781175" cy="1038225"/>
          </a:xfrm>
          <a:prstGeom prst="rect">
            <a:avLst/>
          </a:prstGeom>
        </p:spPr>
      </p:pic>
      <p:pic>
        <p:nvPicPr>
          <p:cNvPr id="6" name="My_Homemade_Paper_Capacitor.mpg">
            <a:hlinkClick r:id="" action="ppaction://media"/>
          </p:cNvPr>
          <p:cNvPicPr>
            <a:picLocks noRot="1" noChangeAspect="1"/>
          </p:cNvPicPr>
          <p:nvPr>
            <a:videoFile r:link="rId1"/>
          </p:nvPr>
        </p:nvPicPr>
        <p:blipFill>
          <a:blip r:embed="rId5"/>
          <a:stretch>
            <a:fillRect/>
          </a:stretch>
        </p:blipFill>
        <p:spPr>
          <a:xfrm>
            <a:off x="1600200" y="3810000"/>
            <a:ext cx="3352800" cy="2286000"/>
          </a:xfrm>
          <a:prstGeom prst="rect">
            <a:avLst/>
          </a:prstGeom>
        </p:spPr>
      </p:pic>
      <p:sp>
        <p:nvSpPr>
          <p:cNvPr id="7" name="TextBox 6"/>
          <p:cNvSpPr txBox="1"/>
          <p:nvPr/>
        </p:nvSpPr>
        <p:spPr>
          <a:xfrm>
            <a:off x="2819400" y="5181600"/>
            <a:ext cx="1447800" cy="246221"/>
          </a:xfrm>
          <a:prstGeom prst="rect">
            <a:avLst/>
          </a:prstGeom>
          <a:noFill/>
        </p:spPr>
        <p:txBody>
          <a:bodyPr wrap="square" rtlCol="0">
            <a:spAutoFit/>
          </a:bodyPr>
          <a:lstStyle/>
          <a:p>
            <a:pPr algn="ctr"/>
            <a:r>
              <a:rPr lang="en-US" sz="1000" dirty="0" smtClean="0"/>
              <a:t>Click to play video</a:t>
            </a:r>
            <a:endParaRPr lang="en-US" sz="1000" dirty="0"/>
          </a:p>
        </p:txBody>
      </p:sp>
      <p:sp>
        <p:nvSpPr>
          <p:cNvPr id="8" name="TextBox 7"/>
          <p:cNvSpPr txBox="1"/>
          <p:nvPr/>
        </p:nvSpPr>
        <p:spPr>
          <a:xfrm>
            <a:off x="1219200" y="6248400"/>
            <a:ext cx="4038600" cy="246221"/>
          </a:xfrm>
          <a:prstGeom prst="rect">
            <a:avLst/>
          </a:prstGeom>
          <a:noFill/>
        </p:spPr>
        <p:txBody>
          <a:bodyPr wrap="square" rtlCol="0">
            <a:spAutoFit/>
          </a:bodyPr>
          <a:lstStyle/>
          <a:p>
            <a:pPr algn="ctr"/>
            <a:r>
              <a:rPr lang="en-US" sz="1000" dirty="0" smtClean="0"/>
              <a:t>Homemade Paper Capacitor being charged and discharged</a:t>
            </a:r>
            <a:endParaRPr lang="en-US" sz="10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19200"/>
            <a:ext cx="8229600" cy="4525963"/>
          </a:xfrm>
        </p:spPr>
        <p:txBody>
          <a:bodyPr/>
          <a:lstStyle/>
          <a:p>
            <a:r>
              <a:rPr lang="en-US" sz="2800" dirty="0" smtClean="0"/>
              <a:t>Many aspects of the “Capacitor” have been covered in this activity.  This is just a prelude to other activities and knowledge that can be gained about this electronic component.  Care should be taken when making or handling any capacitor, as injury from electrical shock is always a possibility.</a:t>
            </a:r>
          </a:p>
          <a:p>
            <a:endParaRPr lang="en-US" dirty="0"/>
          </a:p>
        </p:txBody>
      </p:sp>
      <p:pic>
        <p:nvPicPr>
          <p:cNvPr id="4" name="Picture 3" descr="5C3020.jpg"/>
          <p:cNvPicPr>
            <a:picLocks noChangeAspect="1"/>
          </p:cNvPicPr>
          <p:nvPr/>
        </p:nvPicPr>
        <p:blipFill>
          <a:blip r:embed="rId2"/>
          <a:stretch>
            <a:fillRect/>
          </a:stretch>
        </p:blipFill>
        <p:spPr>
          <a:xfrm>
            <a:off x="4495800" y="4038600"/>
            <a:ext cx="3048000" cy="2286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sz="1400" dirty="0" smtClean="0">
                <a:hlinkClick r:id="rId2"/>
              </a:rPr>
              <a:t>http://www.uoguelph.ca/~antoon/gadgets/caps/caps.html</a:t>
            </a:r>
            <a:r>
              <a:rPr lang="en-US" sz="1400" dirty="0" smtClean="0"/>
              <a:t> - nice historical and informative web site on the capacitor.</a:t>
            </a:r>
          </a:p>
          <a:p>
            <a:r>
              <a:rPr lang="en-US" sz="1400" dirty="0" smtClean="0">
                <a:hlinkClick r:id="rId3"/>
              </a:rPr>
              <a:t>http://forevergeek.com/articles/instructions_for_making_a_film_canister_leyden_jar.php</a:t>
            </a:r>
            <a:r>
              <a:rPr lang="en-US" sz="1400" dirty="0" smtClean="0"/>
              <a:t> - </a:t>
            </a:r>
            <a:r>
              <a:rPr lang="en-US" sz="1400" dirty="0" err="1" smtClean="0"/>
              <a:t>leyden</a:t>
            </a:r>
            <a:r>
              <a:rPr lang="en-US" sz="1400" dirty="0" smtClean="0"/>
              <a:t> jar film canister assembly.</a:t>
            </a:r>
          </a:p>
          <a:p>
            <a:r>
              <a:rPr lang="en-US" sz="1400" dirty="0" smtClean="0">
                <a:hlinkClick r:id="rId4"/>
              </a:rPr>
              <a:t>http://www.mrwaynesclass.com/ap/capacitance/MakeYourOwn/index.htm</a:t>
            </a:r>
            <a:r>
              <a:rPr lang="en-US" sz="1400" dirty="0" smtClean="0"/>
              <a:t> -all picture assembly of film canister </a:t>
            </a:r>
            <a:r>
              <a:rPr lang="en-US" sz="1400" dirty="0" err="1" smtClean="0"/>
              <a:t>leyden</a:t>
            </a:r>
            <a:r>
              <a:rPr lang="en-US" sz="1400" dirty="0" smtClean="0"/>
              <a:t> jar assembly.</a:t>
            </a:r>
          </a:p>
          <a:p>
            <a:r>
              <a:rPr lang="en-US" sz="1400" dirty="0" smtClean="0">
                <a:hlinkClick r:id="rId5"/>
              </a:rPr>
              <a:t>http://www.uoguelph.ca/~antoon/circ/hv/hvcap/hvcap.html</a:t>
            </a:r>
            <a:r>
              <a:rPr lang="en-US" sz="1400" dirty="0" smtClean="0"/>
              <a:t> - good page for beginning to understand capacitors</a:t>
            </a:r>
          </a:p>
          <a:p>
            <a:r>
              <a:rPr lang="en-US" sz="1400" dirty="0" smtClean="0">
                <a:hlinkClick r:id="rId6"/>
              </a:rPr>
              <a:t>http://fizzics.org/capacitor.aspx</a:t>
            </a:r>
            <a:r>
              <a:rPr lang="en-US" sz="1400" dirty="0" smtClean="0"/>
              <a:t> - understanding parallel plate capacitors</a:t>
            </a:r>
          </a:p>
          <a:p>
            <a:r>
              <a:rPr lang="en-US" sz="1400" dirty="0" smtClean="0">
                <a:hlinkClick r:id="rId7"/>
              </a:rPr>
              <a:t>http://ocw.mit.edu/OcwWeb/hs/physics/k/2/2.htm</a:t>
            </a:r>
            <a:r>
              <a:rPr lang="en-US" sz="1400" dirty="0" smtClean="0"/>
              <a:t> - MIT open classroom site Capacitors</a:t>
            </a:r>
          </a:p>
          <a:p>
            <a:r>
              <a:rPr lang="en-US" sz="1400" dirty="0" smtClean="0">
                <a:hlinkClick r:id="rId8"/>
              </a:rPr>
              <a:t>http://www.matter.org.uk/Schools/Content/Capacitors/Default.htm</a:t>
            </a:r>
            <a:r>
              <a:rPr lang="en-US" sz="1400" dirty="0" smtClean="0"/>
              <a:t> -Excellent java enabled website where you complete a capacitor lab online</a:t>
            </a:r>
            <a:r>
              <a:rPr lang="en-US" sz="1400" dirty="0" smtClean="0"/>
              <a:t>.</a:t>
            </a:r>
          </a:p>
          <a:p>
            <a:r>
              <a:rPr lang="en-US" sz="1400" dirty="0" smtClean="0">
                <a:hlinkClick r:id="rId9"/>
              </a:rPr>
              <a:t>http://</a:t>
            </a:r>
            <a:r>
              <a:rPr lang="en-US" sz="1400" dirty="0" smtClean="0">
                <a:hlinkClick r:id="rId9"/>
              </a:rPr>
              <a:t>www.hanssummers.com/radio/homebrew/capacitor/index.htm</a:t>
            </a:r>
            <a:r>
              <a:rPr lang="en-US" sz="1400" dirty="0" smtClean="0"/>
              <a:t> - other attempts at making homemade capacitors from simple materials.</a:t>
            </a:r>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In the beginning:</a:t>
            </a:r>
            <a:endParaRPr lang="en-US" dirty="0"/>
          </a:p>
        </p:txBody>
      </p:sp>
      <p:sp>
        <p:nvSpPr>
          <p:cNvPr id="15363" name="Rectangle 3"/>
          <p:cNvSpPr>
            <a:spLocks noGrp="1" noChangeArrowheads="1"/>
          </p:cNvSpPr>
          <p:nvPr>
            <p:ph type="body" idx="1"/>
          </p:nvPr>
        </p:nvSpPr>
        <p:spPr/>
        <p:txBody>
          <a:bodyPr/>
          <a:lstStyle/>
          <a:p>
            <a:r>
              <a:rPr lang="en-US" sz="1600" dirty="0" smtClean="0"/>
              <a:t>In 1745 a new physics and mathematics professor at the University of Leyden (spelled </a:t>
            </a:r>
            <a:r>
              <a:rPr lang="en-US" sz="1600" i="1" dirty="0" smtClean="0"/>
              <a:t>Leiden</a:t>
            </a:r>
            <a:r>
              <a:rPr lang="en-US" sz="1600" dirty="0" smtClean="0"/>
              <a:t> in modern Dutch), </a:t>
            </a:r>
            <a:r>
              <a:rPr lang="en-US" sz="1600" i="1" dirty="0" smtClean="0"/>
              <a:t>Pieter van </a:t>
            </a:r>
            <a:r>
              <a:rPr lang="en-US" sz="1600" i="1" dirty="0" err="1" smtClean="0"/>
              <a:t>Musschenbroek</a:t>
            </a:r>
            <a:r>
              <a:rPr lang="en-US" sz="1600" i="1" dirty="0" smtClean="0"/>
              <a:t> (1692 - 1791)</a:t>
            </a:r>
            <a:r>
              <a:rPr lang="en-US" sz="1600" dirty="0" smtClean="0"/>
              <a:t> and his assistants </a:t>
            </a:r>
            <a:r>
              <a:rPr lang="en-US" sz="1600" dirty="0" err="1" smtClean="0"/>
              <a:t>Allmand</a:t>
            </a:r>
            <a:r>
              <a:rPr lang="en-US" sz="1600" dirty="0" smtClean="0"/>
              <a:t> and </a:t>
            </a:r>
            <a:r>
              <a:rPr lang="en-US" sz="1600" dirty="0" err="1" smtClean="0"/>
              <a:t>Cunaeus</a:t>
            </a:r>
            <a:r>
              <a:rPr lang="en-US" sz="1600" dirty="0" smtClean="0"/>
              <a:t> from the Netherlands invented the 'capacitor' (electro-static charge or capacitance actually) but did not know it at first. </a:t>
            </a:r>
          </a:p>
          <a:p>
            <a:r>
              <a:rPr lang="en-US" sz="1600" dirty="0" smtClean="0"/>
              <a:t>His condenser was called the 'Leyden Jar' (pronounced: </a:t>
            </a:r>
            <a:r>
              <a:rPr lang="en-US" sz="1600" dirty="0" err="1" smtClean="0"/>
              <a:t>LY'duhn</a:t>
            </a:r>
            <a:r>
              <a:rPr lang="en-US" sz="1600" dirty="0" smtClean="0"/>
              <a:t>) and named so by </a:t>
            </a:r>
            <a:r>
              <a:rPr lang="en-US" sz="1600" dirty="0" err="1" smtClean="0"/>
              <a:t>Abbe</a:t>
            </a:r>
            <a:r>
              <a:rPr lang="en-US" sz="1600" dirty="0" smtClean="0"/>
              <a:t> </a:t>
            </a:r>
            <a:r>
              <a:rPr lang="en-US" sz="1600" dirty="0" err="1" smtClean="0"/>
              <a:t>Nollet</a:t>
            </a:r>
            <a:r>
              <a:rPr lang="en-US" sz="1600" dirty="0" smtClean="0"/>
              <a:t>. </a:t>
            </a:r>
          </a:p>
          <a:p>
            <a:r>
              <a:rPr lang="en-US" sz="1600" dirty="0" smtClean="0"/>
              <a:t>This Leyden jar consisted of a narrow-necked glass jar coated over part of its inner and outer surfaces with a conductive metallic substance; a conducting rod or wire passes through as insulating stopper (cork) in the neck of the jar and contacts the inner foil layer, which is separated from the outer layer by the glass wall. </a:t>
            </a:r>
          </a:p>
          <a:p>
            <a:r>
              <a:rPr lang="en-US" sz="1600" dirty="0" smtClean="0"/>
              <a:t>The Leyden jar was one of the first devices used to store an electric charge. If the inner layers of foil and outer layers of foil are then connected by a conductor, their opposite charges will cause a spark that discharges the jar. </a:t>
            </a:r>
          </a:p>
          <a:p>
            <a:r>
              <a:rPr lang="en-US" sz="1600" dirty="0" smtClean="0"/>
              <a:t>Actually, van </a:t>
            </a:r>
            <a:r>
              <a:rPr lang="en-US" sz="1600" dirty="0" err="1" smtClean="0"/>
              <a:t>Musschenbroek's</a:t>
            </a:r>
            <a:r>
              <a:rPr lang="en-US" sz="1600" dirty="0" smtClean="0"/>
              <a:t> </a:t>
            </a:r>
            <a:r>
              <a:rPr lang="en-US" sz="1600" i="1" dirty="0" smtClean="0"/>
              <a:t>very</a:t>
            </a:r>
            <a:r>
              <a:rPr lang="en-US" sz="1600" dirty="0" smtClean="0"/>
              <a:t> first </a:t>
            </a:r>
            <a:r>
              <a:rPr lang="en-US" sz="1600" i="1" dirty="0" smtClean="0"/>
              <a:t>'condenser'</a:t>
            </a:r>
            <a:r>
              <a:rPr lang="en-US" sz="1600" dirty="0" smtClean="0"/>
              <a:t> was nothing more than a beer glass!</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storage continues:</a:t>
            </a:r>
            <a:endParaRPr lang="en-US" dirty="0"/>
          </a:p>
        </p:txBody>
      </p:sp>
      <p:sp>
        <p:nvSpPr>
          <p:cNvPr id="3" name="Content Placeholder 2"/>
          <p:cNvSpPr>
            <a:spLocks noGrp="1"/>
          </p:cNvSpPr>
          <p:nvPr>
            <p:ph idx="1"/>
          </p:nvPr>
        </p:nvSpPr>
        <p:spPr/>
        <p:txBody>
          <a:bodyPr/>
          <a:lstStyle/>
          <a:p>
            <a:r>
              <a:rPr lang="en-US" sz="1400" dirty="0" smtClean="0"/>
              <a:t>Benjamin Franklin was acquainted with the Leyden Jar experiments also so he decided to test his ideas that 'charge' could also be caused by thunder and lightning.</a:t>
            </a:r>
          </a:p>
          <a:p>
            <a:r>
              <a:rPr lang="en-US" sz="1400" dirty="0" smtClean="0"/>
              <a:t> Franklin tested his theories, in Philadelphia in June 1752, via his now famous 'Electrical Fluid Theory' to prove that lightning was an electrical phenomenon. </a:t>
            </a:r>
          </a:p>
          <a:p>
            <a:r>
              <a:rPr lang="en-US" sz="1400" dirty="0" smtClean="0"/>
              <a:t>What he did was fly a kite which had a metal tip. The kite was tied with wet conducting thin hemp cord and at the end he attached a metal key to which a non-conducting silk string was attached which he held in his hand; when he held his knuckles near the key he could draw sparks from it. </a:t>
            </a:r>
          </a:p>
          <a:p>
            <a:r>
              <a:rPr lang="en-US" sz="1400" dirty="0" smtClean="0"/>
              <a:t>Although his experiment was completed successfully and the results as he had calculated before, the next couple people after him who tried the hazardous experiment were killed by lightning strikes</a:t>
            </a:r>
            <a:endParaRPr lang="en-US" sz="1400" dirty="0"/>
          </a:p>
        </p:txBody>
      </p:sp>
      <p:pic>
        <p:nvPicPr>
          <p:cNvPr id="5" name="Picture 4" descr="gm_Ben_Franklin_03_10.jpg"/>
          <p:cNvPicPr>
            <a:picLocks noChangeAspect="1"/>
          </p:cNvPicPr>
          <p:nvPr/>
        </p:nvPicPr>
        <p:blipFill>
          <a:blip r:embed="rId2"/>
          <a:stretch>
            <a:fillRect/>
          </a:stretch>
        </p:blipFill>
        <p:spPr>
          <a:xfrm>
            <a:off x="4876800" y="3810000"/>
            <a:ext cx="3619500" cy="2667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your own Leyden jar</a:t>
            </a:r>
            <a:endParaRPr lang="en-US" dirty="0"/>
          </a:p>
        </p:txBody>
      </p:sp>
      <p:sp>
        <p:nvSpPr>
          <p:cNvPr id="3" name="Content Placeholder 2"/>
          <p:cNvSpPr>
            <a:spLocks noGrp="1"/>
          </p:cNvSpPr>
          <p:nvPr>
            <p:ph idx="1"/>
          </p:nvPr>
        </p:nvSpPr>
        <p:spPr/>
        <p:txBody>
          <a:bodyPr/>
          <a:lstStyle/>
          <a:p>
            <a:r>
              <a:rPr lang="en-US" dirty="0" smtClean="0"/>
              <a:t>Materials needed:</a:t>
            </a:r>
          </a:p>
          <a:p>
            <a:pPr lvl="1"/>
            <a:r>
              <a:rPr lang="en-US" dirty="0" smtClean="0"/>
              <a:t>Film Canister</a:t>
            </a:r>
          </a:p>
          <a:p>
            <a:pPr lvl="1"/>
            <a:r>
              <a:rPr lang="en-US" dirty="0" smtClean="0"/>
              <a:t>Aluminum Foil</a:t>
            </a:r>
          </a:p>
          <a:p>
            <a:pPr lvl="1"/>
            <a:r>
              <a:rPr lang="en-US" dirty="0" smtClean="0"/>
              <a:t>Bare Copper Wire</a:t>
            </a:r>
          </a:p>
          <a:p>
            <a:pPr lvl="1"/>
            <a:r>
              <a:rPr lang="en-US" dirty="0" smtClean="0"/>
              <a:t>Braided wire</a:t>
            </a:r>
          </a:p>
          <a:p>
            <a:pPr lvl="1"/>
            <a:r>
              <a:rPr lang="en-US" dirty="0" smtClean="0"/>
              <a:t>Transparent tape</a:t>
            </a:r>
          </a:p>
          <a:p>
            <a:pPr lvl="1"/>
            <a:r>
              <a:rPr lang="en-US" dirty="0" smtClean="0"/>
              <a:t>¾” bolt and nut</a:t>
            </a:r>
            <a:endParaRPr lang="en-US" dirty="0"/>
          </a:p>
        </p:txBody>
      </p:sp>
      <p:pic>
        <p:nvPicPr>
          <p:cNvPr id="4" name="Picture 3" descr="Cap002-001_jpg.jpg"/>
          <p:cNvPicPr>
            <a:picLocks noChangeAspect="1"/>
          </p:cNvPicPr>
          <p:nvPr/>
        </p:nvPicPr>
        <p:blipFill>
          <a:blip r:embed="rId2"/>
          <a:stretch>
            <a:fillRect/>
          </a:stretch>
        </p:blipFill>
        <p:spPr>
          <a:xfrm>
            <a:off x="4800600" y="2209800"/>
            <a:ext cx="3657600" cy="2743200"/>
          </a:xfrm>
          <a:prstGeom prst="rect">
            <a:avLst/>
          </a:prstGeom>
        </p:spPr>
      </p:pic>
      <p:sp>
        <p:nvSpPr>
          <p:cNvPr id="5" name="TextBox 4"/>
          <p:cNvSpPr txBox="1"/>
          <p:nvPr/>
        </p:nvSpPr>
        <p:spPr>
          <a:xfrm>
            <a:off x="3733800" y="5334000"/>
            <a:ext cx="5105400" cy="276999"/>
          </a:xfrm>
          <a:prstGeom prst="rect">
            <a:avLst/>
          </a:prstGeom>
          <a:noFill/>
        </p:spPr>
        <p:txBody>
          <a:bodyPr wrap="square" rtlCol="0">
            <a:spAutoFit/>
          </a:bodyPr>
          <a:lstStyle/>
          <a:p>
            <a:r>
              <a:rPr lang="en-US" sz="1200" dirty="0" smtClean="0">
                <a:hlinkClick r:id="rId3"/>
              </a:rPr>
              <a:t>http://www.mrwaynesclass.com/ap/capacitance/MakeYourOwn/index.htm</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Assembly:</a:t>
            </a:r>
            <a:endParaRPr lang="en-US" dirty="0"/>
          </a:p>
        </p:txBody>
      </p:sp>
      <p:pic>
        <p:nvPicPr>
          <p:cNvPr id="4" name="Leyden_Jar.mpg">
            <a:hlinkClick r:id="" action="ppaction://media"/>
          </p:cNvPr>
          <p:cNvPicPr>
            <a:picLocks noGrp="1" noRot="1" noChangeAspect="1"/>
          </p:cNvPicPr>
          <p:nvPr>
            <p:ph idx="1"/>
            <a:videoFile r:link="rId1"/>
          </p:nvPr>
        </p:nvPicPr>
        <p:blipFill>
          <a:blip r:embed="rId3"/>
          <a:stretch>
            <a:fillRect/>
          </a:stretch>
        </p:blipFill>
        <p:spPr>
          <a:xfrm>
            <a:off x="2819400" y="1752600"/>
            <a:ext cx="3352800" cy="2286000"/>
          </a:xfrm>
          <a:prstGeom prst="rect">
            <a:avLst/>
          </a:prstGeom>
        </p:spPr>
      </p:pic>
      <p:sp>
        <p:nvSpPr>
          <p:cNvPr id="5" name="TextBox 4"/>
          <p:cNvSpPr txBox="1"/>
          <p:nvPr/>
        </p:nvSpPr>
        <p:spPr>
          <a:xfrm>
            <a:off x="762000" y="4343401"/>
            <a:ext cx="7772400" cy="2062103"/>
          </a:xfrm>
          <a:prstGeom prst="rect">
            <a:avLst/>
          </a:prstGeom>
          <a:noFill/>
        </p:spPr>
        <p:txBody>
          <a:bodyPr wrap="square" rtlCol="0">
            <a:spAutoFit/>
          </a:bodyPr>
          <a:lstStyle/>
          <a:p>
            <a:pPr>
              <a:buFont typeface="Arial" pitchFamily="34" charset="0"/>
              <a:buChar char="•"/>
            </a:pPr>
            <a:r>
              <a:rPr lang="en-US" dirty="0" smtClean="0"/>
              <a:t>These websites will also assist in making a film canister Leyden Jar:</a:t>
            </a:r>
          </a:p>
          <a:p>
            <a:endParaRPr lang="en-US" dirty="0" smtClean="0"/>
          </a:p>
          <a:p>
            <a:pPr lvl="1">
              <a:buFont typeface="Arial" pitchFamily="34" charset="0"/>
              <a:buChar char="•"/>
            </a:pPr>
            <a:r>
              <a:rPr lang="en-US" sz="1400" dirty="0" smtClean="0">
                <a:solidFill>
                  <a:srgbClr val="FF0000"/>
                </a:solidFill>
                <a:hlinkClick r:id="rId4"/>
              </a:rPr>
              <a:t>http://www.mrwaynesclass.com/ap/capacitance/MakeYourOwn/index.htm</a:t>
            </a:r>
            <a:endParaRPr lang="en-US" sz="1400" dirty="0" smtClean="0">
              <a:solidFill>
                <a:srgbClr val="FF0000"/>
              </a:solidFill>
            </a:endParaRPr>
          </a:p>
          <a:p>
            <a:pPr lvl="1">
              <a:buFont typeface="Arial" pitchFamily="34" charset="0"/>
              <a:buChar char="•"/>
            </a:pPr>
            <a:r>
              <a:rPr lang="en-US" sz="1400" dirty="0" smtClean="0">
                <a:solidFill>
                  <a:srgbClr val="FF0000"/>
                </a:solidFill>
                <a:hlinkClick r:id="rId5"/>
              </a:rPr>
              <a:t>http://home.earthlink.net/~lenyr/stat-gen.htm</a:t>
            </a:r>
            <a:endParaRPr lang="en-US" sz="1400" dirty="0" smtClean="0">
              <a:solidFill>
                <a:srgbClr val="FF0000"/>
              </a:solidFill>
            </a:endParaRPr>
          </a:p>
          <a:p>
            <a:pPr lvl="1">
              <a:buFont typeface="Arial" pitchFamily="34" charset="0"/>
              <a:buChar char="•"/>
            </a:pPr>
            <a:r>
              <a:rPr lang="en-US" sz="1400" dirty="0" smtClean="0">
                <a:solidFill>
                  <a:srgbClr val="FF0000"/>
                </a:solidFill>
                <a:hlinkClick r:id="rId6"/>
              </a:rPr>
              <a:t>http://forevergeek.com/articles/instructions_for_making_a_film_canister_leyden_jar.php</a:t>
            </a:r>
            <a:endParaRPr lang="en-US" sz="1400" dirty="0" smtClean="0">
              <a:solidFill>
                <a:srgbClr val="FF0000"/>
              </a:solidFill>
            </a:endParaRPr>
          </a:p>
          <a:p>
            <a:pPr lvl="1"/>
            <a:endParaRPr lang="en-US" sz="1600" dirty="0" smtClean="0">
              <a:solidFill>
                <a:srgbClr val="FF0000"/>
              </a:solidFill>
            </a:endParaRPr>
          </a:p>
          <a:p>
            <a:pPr lvl="1">
              <a:buFont typeface="Arial" pitchFamily="34" charset="0"/>
              <a:buChar char="•"/>
            </a:pPr>
            <a:endParaRPr lang="en-US" sz="1600" dirty="0" smtClean="0">
              <a:solidFill>
                <a:srgbClr val="FF0000"/>
              </a:solidFill>
            </a:endParaRPr>
          </a:p>
          <a:p>
            <a:r>
              <a:rPr lang="en-US" dirty="0" smtClean="0"/>
              <a:t>	</a:t>
            </a:r>
            <a:endParaRPr lang="en-US" dirty="0"/>
          </a:p>
        </p:txBody>
      </p:sp>
      <p:pic>
        <p:nvPicPr>
          <p:cNvPr id="6" name="Picture 5" descr="cap.gif"/>
          <p:cNvPicPr>
            <a:picLocks noChangeAspect="1"/>
          </p:cNvPicPr>
          <p:nvPr/>
        </p:nvPicPr>
        <p:blipFill>
          <a:blip r:embed="rId7"/>
          <a:stretch>
            <a:fillRect/>
          </a:stretch>
        </p:blipFill>
        <p:spPr>
          <a:xfrm>
            <a:off x="381000" y="1981200"/>
            <a:ext cx="2131696" cy="2011680"/>
          </a:xfrm>
          <a:prstGeom prst="rect">
            <a:avLst/>
          </a:prstGeom>
        </p:spPr>
      </p:pic>
      <p:pic>
        <p:nvPicPr>
          <p:cNvPr id="7" name="Picture 6" descr="100_1226.JPG"/>
          <p:cNvPicPr>
            <a:picLocks noChangeAspect="1"/>
          </p:cNvPicPr>
          <p:nvPr/>
        </p:nvPicPr>
        <p:blipFill>
          <a:blip r:embed="rId8" cstate="print"/>
          <a:stretch>
            <a:fillRect/>
          </a:stretch>
        </p:blipFill>
        <p:spPr>
          <a:xfrm>
            <a:off x="6553200" y="1981200"/>
            <a:ext cx="2163330" cy="20116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533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a Capacitor?</a:t>
            </a:r>
            <a:endParaRPr lang="en-US" dirty="0"/>
          </a:p>
        </p:txBody>
      </p:sp>
      <p:sp>
        <p:nvSpPr>
          <p:cNvPr id="3" name="Content Placeholder 2"/>
          <p:cNvSpPr>
            <a:spLocks noGrp="1"/>
          </p:cNvSpPr>
          <p:nvPr>
            <p:ph idx="1"/>
          </p:nvPr>
        </p:nvSpPr>
        <p:spPr/>
        <p:txBody>
          <a:bodyPr/>
          <a:lstStyle/>
          <a:p>
            <a:r>
              <a:rPr lang="en-US" b="1" dirty="0" smtClean="0"/>
              <a:t>A Capacitor's Description:</a:t>
            </a:r>
          </a:p>
          <a:p>
            <a:pPr>
              <a:buNone/>
            </a:pPr>
            <a:endParaRPr lang="en-US" sz="1600" b="1" dirty="0" smtClean="0"/>
          </a:p>
          <a:p>
            <a:pPr>
              <a:buNone/>
            </a:pPr>
            <a:r>
              <a:rPr lang="en-US" sz="1600" dirty="0" smtClean="0"/>
              <a:t>      A capacitor consists of two or more plates of a conductive material separated by an insulating substance called a dielectric. A dielectric may be solid, gel, liquid, or gas. A capacitor's ability to store energy is measured in either microfarads (</a:t>
            </a:r>
            <a:r>
              <a:rPr lang="en-US" sz="1600" dirty="0" err="1" smtClean="0"/>
              <a:t>uF</a:t>
            </a:r>
            <a:r>
              <a:rPr lang="en-US" sz="1600" dirty="0" smtClean="0"/>
              <a:t>), </a:t>
            </a:r>
            <a:r>
              <a:rPr lang="en-US" sz="1600" dirty="0" err="1" smtClean="0"/>
              <a:t>nanofarads</a:t>
            </a:r>
            <a:r>
              <a:rPr lang="en-US" sz="1600" dirty="0" smtClean="0"/>
              <a:t> (</a:t>
            </a:r>
            <a:r>
              <a:rPr lang="en-US" sz="1600" dirty="0" err="1" smtClean="0"/>
              <a:t>nF</a:t>
            </a:r>
            <a:r>
              <a:rPr lang="en-US" sz="1600" dirty="0" smtClean="0"/>
              <a:t>), or </a:t>
            </a:r>
            <a:r>
              <a:rPr lang="en-US" sz="1600" dirty="0" err="1" smtClean="0"/>
              <a:t>picofarads</a:t>
            </a:r>
            <a:r>
              <a:rPr lang="en-US" sz="1600" dirty="0" smtClean="0"/>
              <a:t> (pF). Micro means one millionth, </a:t>
            </a:r>
            <a:r>
              <a:rPr lang="en-US" sz="1600" dirty="0" err="1" smtClean="0"/>
              <a:t>nano</a:t>
            </a:r>
            <a:r>
              <a:rPr lang="en-US" sz="1600" dirty="0" smtClean="0"/>
              <a:t> stands for one billionth, and </a:t>
            </a:r>
            <a:r>
              <a:rPr lang="en-US" sz="1600" dirty="0" err="1" smtClean="0"/>
              <a:t>pico</a:t>
            </a:r>
            <a:r>
              <a:rPr lang="en-US" sz="1600" dirty="0" smtClean="0"/>
              <a:t> for on trillionth (farads are also used, but in high voltage work they are impractically large units). Several factors affect capacitance.</a:t>
            </a:r>
            <a:br>
              <a:rPr lang="en-US" sz="1600" dirty="0" smtClean="0"/>
            </a:br>
            <a:r>
              <a:rPr lang="en-US" sz="1600" dirty="0" smtClean="0"/>
              <a:t/>
            </a:r>
            <a:br>
              <a:rPr lang="en-US" sz="1600" dirty="0" smtClean="0"/>
            </a:br>
            <a:r>
              <a:rPr lang="en-US" sz="1600" dirty="0" smtClean="0"/>
              <a:t>The formula for determining capacitance is:   </a:t>
            </a:r>
            <a:r>
              <a:rPr lang="en-US" sz="1600" b="1" dirty="0" smtClean="0"/>
              <a:t> C = </a:t>
            </a:r>
            <a:r>
              <a:rPr lang="el-GR" sz="1600" b="1" dirty="0" smtClean="0"/>
              <a:t>ε (</a:t>
            </a:r>
            <a:r>
              <a:rPr lang="en-US" sz="1600" b="1" dirty="0" err="1" smtClean="0"/>
              <a:t>A/d</a:t>
            </a:r>
            <a:r>
              <a:rPr lang="en-US" sz="1600" b="1" dirty="0" smtClean="0"/>
              <a:t>) </a:t>
            </a:r>
            <a:r>
              <a:rPr lang="en-US" sz="1600" dirty="0" smtClean="0"/>
              <a:t/>
            </a:r>
            <a:br>
              <a:rPr lang="en-US" sz="1600" dirty="0" smtClean="0"/>
            </a:br>
            <a:r>
              <a:rPr lang="en-US" sz="1600" dirty="0" smtClean="0"/>
              <a:t/>
            </a:r>
            <a:br>
              <a:rPr lang="en-US" sz="1600" dirty="0" smtClean="0"/>
            </a:br>
            <a:r>
              <a:rPr lang="en-US" sz="1600" dirty="0" smtClean="0"/>
              <a:t>Where </a:t>
            </a:r>
            <a:r>
              <a:rPr lang="en-US" sz="1600" b="1" dirty="0" smtClean="0"/>
              <a:t>C</a:t>
            </a:r>
            <a:r>
              <a:rPr lang="en-US" sz="1600" dirty="0" smtClean="0"/>
              <a:t> is the capacitance in </a:t>
            </a:r>
            <a:r>
              <a:rPr lang="en-US" sz="1600" dirty="0" err="1" smtClean="0"/>
              <a:t>picofarads</a:t>
            </a:r>
            <a:r>
              <a:rPr lang="en-US" sz="1600" dirty="0" smtClean="0"/>
              <a:t>, Permittivity (</a:t>
            </a:r>
            <a:r>
              <a:rPr lang="en-US" sz="1600" b="1" dirty="0" smtClean="0"/>
              <a:t>ε</a:t>
            </a:r>
            <a:r>
              <a:rPr lang="en-US" sz="1600" dirty="0" smtClean="0"/>
              <a:t>) is a measure of the ability of a material to be polarized by an electric field., </a:t>
            </a:r>
            <a:r>
              <a:rPr lang="en-US" sz="1600" b="1" dirty="0" smtClean="0"/>
              <a:t>A</a:t>
            </a:r>
            <a:r>
              <a:rPr lang="en-US" sz="1600" dirty="0" smtClean="0"/>
              <a:t> is the area of one conductive plate in square inches, </a:t>
            </a:r>
            <a:r>
              <a:rPr lang="en-US" sz="1600" b="1" dirty="0" smtClean="0"/>
              <a:t>d</a:t>
            </a:r>
            <a:r>
              <a:rPr lang="en-US" sz="1600" dirty="0" smtClean="0"/>
              <a:t> is the separation between adjacent plates in inches. As you may know, different insulators have different dielectric constants.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3600" dirty="0" smtClean="0"/>
              <a:t>Little more on dielectric constant</a:t>
            </a:r>
            <a:endParaRPr lang="en-US" sz="3600" dirty="0"/>
          </a:p>
        </p:txBody>
      </p:sp>
      <p:sp>
        <p:nvSpPr>
          <p:cNvPr id="3" name="Content Placeholder 2"/>
          <p:cNvSpPr>
            <a:spLocks noGrp="1"/>
          </p:cNvSpPr>
          <p:nvPr>
            <p:ph idx="1"/>
          </p:nvPr>
        </p:nvSpPr>
        <p:spPr>
          <a:xfrm>
            <a:off x="3581400" y="1143000"/>
            <a:ext cx="5105400" cy="5562600"/>
          </a:xfrm>
        </p:spPr>
        <p:txBody>
          <a:bodyPr/>
          <a:lstStyle/>
          <a:p>
            <a:r>
              <a:rPr lang="en-US" sz="1400" dirty="0" smtClean="0"/>
              <a:t>The dielectric constant (k) of a material is the ratio of its permittivity ε to the permittivity of vacuum </a:t>
            </a:r>
            <a:r>
              <a:rPr lang="en-US" sz="1400" dirty="0" err="1" smtClean="0"/>
              <a:t>εo</a:t>
            </a:r>
            <a:r>
              <a:rPr lang="en-US" sz="1400" dirty="0" smtClean="0"/>
              <a:t>, so k = ε/</a:t>
            </a:r>
            <a:r>
              <a:rPr lang="en-US" sz="1400" dirty="0" err="1" smtClean="0"/>
              <a:t>εo</a:t>
            </a:r>
            <a:r>
              <a:rPr lang="en-US" sz="1400" dirty="0" smtClean="0"/>
              <a:t>.  The dielectric constant is therefore also known as the relative permittivity of the material. Since the dielectric constant is just a ratio of two similar quantities, it is dimensionless.   </a:t>
            </a:r>
          </a:p>
          <a:p>
            <a:r>
              <a:rPr lang="en-US" sz="1400" dirty="0" smtClean="0"/>
              <a:t>Given its definition, the dielectric constant of vacuum is 1. Any material is able to polarize more than vacuum, so the k of a material is always &gt; 1. Note that the dielectric constant is also a function of frequency in some materials, e.g., polymers, primarily because polarization is affected by frequency.    </a:t>
            </a:r>
          </a:p>
          <a:p>
            <a:r>
              <a:rPr lang="en-US" sz="1400" dirty="0" smtClean="0"/>
              <a:t>A low-k dielectric is a dielectric that has a low permittivity, or low ability to polarize and hold charge.  Low-k dielectrics are very good insulators for isolating signal-carrying conductors from each other.  Thus, low-k dielectrics are a necessity in very dense multi-layered IC's, wherein coupling between very close metal lines need to be suppressed to prevent a degradation in device performance.    </a:t>
            </a:r>
          </a:p>
          <a:p>
            <a:r>
              <a:rPr lang="en-US" sz="1400" dirty="0" smtClean="0"/>
              <a:t>A high-k dielectric, on the other hand, has a high permittivity.  Because high-k dielectrics are good at holding charge, they are the preferred dielectric for capacitors.  High-k dielectrics are also used in memory cells that store digital data in the form of charge.</a:t>
            </a:r>
          </a:p>
          <a:p>
            <a:endParaRPr lang="en-US" sz="1400" dirty="0"/>
          </a:p>
        </p:txBody>
      </p:sp>
      <p:pic>
        <p:nvPicPr>
          <p:cNvPr id="4" name="Picture 3" descr="Dielectric table.jpg"/>
          <p:cNvPicPr>
            <a:picLocks noChangeAspect="1"/>
          </p:cNvPicPr>
          <p:nvPr/>
        </p:nvPicPr>
        <p:blipFill>
          <a:blip r:embed="rId2"/>
          <a:stretch>
            <a:fillRect/>
          </a:stretch>
        </p:blipFill>
        <p:spPr>
          <a:xfrm>
            <a:off x="304800" y="1524000"/>
            <a:ext cx="3111500" cy="3302000"/>
          </a:xfrm>
          <a:prstGeom prst="rect">
            <a:avLst/>
          </a:prstGeom>
        </p:spPr>
      </p:pic>
      <p:sp>
        <p:nvSpPr>
          <p:cNvPr id="5" name="TextBox 4"/>
          <p:cNvSpPr txBox="1"/>
          <p:nvPr/>
        </p:nvSpPr>
        <p:spPr>
          <a:xfrm>
            <a:off x="304800" y="4953000"/>
            <a:ext cx="3048000" cy="1769715"/>
          </a:xfrm>
          <a:prstGeom prst="rect">
            <a:avLst/>
          </a:prstGeom>
          <a:noFill/>
        </p:spPr>
        <p:txBody>
          <a:bodyPr wrap="square" rtlCol="0">
            <a:spAutoFit/>
          </a:bodyPr>
          <a:lstStyle/>
          <a:p>
            <a:pPr>
              <a:lnSpc>
                <a:spcPct val="150000"/>
              </a:lnSpc>
            </a:pPr>
            <a:r>
              <a:rPr lang="en-US" dirty="0" smtClean="0"/>
              <a:t>The formula for determining capacitance  is: </a:t>
            </a:r>
          </a:p>
          <a:p>
            <a:pPr>
              <a:lnSpc>
                <a:spcPct val="150000"/>
              </a:lnSpc>
            </a:pPr>
            <a:r>
              <a:rPr lang="en-US" b="1" dirty="0" smtClean="0"/>
              <a:t>        C=(0.224kA/d)(n-1)</a:t>
            </a:r>
          </a:p>
          <a:p>
            <a:endParaRPr lang="en-US" sz="1400" dirty="0" smtClean="0"/>
          </a:p>
          <a:p>
            <a:r>
              <a:rPr lang="en-US" sz="1400" dirty="0" smtClean="0"/>
              <a:t>*n is the number of plates</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Understanding the Capacitor activity</a:t>
            </a:r>
            <a:endParaRPr lang="en-US" sz="3200" dirty="0"/>
          </a:p>
        </p:txBody>
      </p:sp>
      <p:sp>
        <p:nvSpPr>
          <p:cNvPr id="3" name="Content Placeholder 2"/>
          <p:cNvSpPr>
            <a:spLocks noGrp="1"/>
          </p:cNvSpPr>
          <p:nvPr>
            <p:ph idx="1"/>
          </p:nvPr>
        </p:nvSpPr>
        <p:spPr>
          <a:xfrm>
            <a:off x="457200" y="1600201"/>
            <a:ext cx="8229600" cy="3962400"/>
          </a:xfrm>
        </p:spPr>
        <p:txBody>
          <a:bodyPr/>
          <a:lstStyle/>
          <a:p>
            <a:pPr>
              <a:buNone/>
            </a:pPr>
            <a:r>
              <a:rPr lang="en-US" sz="1800" dirty="0" smtClean="0"/>
              <a:t>Materials needed:</a:t>
            </a:r>
          </a:p>
          <a:p>
            <a:r>
              <a:rPr lang="en-US" sz="1800" dirty="0" smtClean="0"/>
              <a:t>Battery Board</a:t>
            </a:r>
          </a:p>
          <a:p>
            <a:r>
              <a:rPr lang="en-US" sz="1800" dirty="0" smtClean="0"/>
              <a:t>Alligator Leads</a:t>
            </a:r>
          </a:p>
          <a:p>
            <a:r>
              <a:rPr lang="en-US" sz="1800" dirty="0" smtClean="0"/>
              <a:t>Capacitor</a:t>
            </a:r>
          </a:p>
          <a:p>
            <a:r>
              <a:rPr lang="en-US" sz="1800" dirty="0" smtClean="0"/>
              <a:t>Aluminum Foil</a:t>
            </a:r>
          </a:p>
          <a:p>
            <a:r>
              <a:rPr lang="en-US" sz="1800" dirty="0" smtClean="0"/>
              <a:t>Transparency film</a:t>
            </a:r>
          </a:p>
          <a:p>
            <a:r>
              <a:rPr lang="en-US" sz="1800" dirty="0" smtClean="0"/>
              <a:t>Catalog Sheets</a:t>
            </a:r>
          </a:p>
          <a:p>
            <a:r>
              <a:rPr lang="en-US" sz="1800" dirty="0" smtClean="0"/>
              <a:t>Multi-meter</a:t>
            </a:r>
          </a:p>
          <a:p>
            <a:r>
              <a:rPr lang="en-US" sz="1800" dirty="0" smtClean="0"/>
              <a:t>Scissors</a:t>
            </a:r>
          </a:p>
          <a:p>
            <a:r>
              <a:rPr lang="en-US" sz="1800" dirty="0" smtClean="0"/>
              <a:t>Heavy Item (Book)</a:t>
            </a:r>
          </a:p>
          <a:p>
            <a:r>
              <a:rPr lang="en-US" sz="1800" dirty="0" smtClean="0"/>
              <a:t>3V bulb</a:t>
            </a:r>
          </a:p>
          <a:p>
            <a:r>
              <a:rPr lang="en-US" sz="1800" dirty="0" smtClean="0"/>
              <a:t>Ruler</a:t>
            </a:r>
          </a:p>
          <a:p>
            <a:pPr lvl="1"/>
            <a:endParaRPr lang="en-US" sz="2400" dirty="0"/>
          </a:p>
        </p:txBody>
      </p:sp>
      <p:sp>
        <p:nvSpPr>
          <p:cNvPr id="4" name="TextBox 3"/>
          <p:cNvSpPr txBox="1"/>
          <p:nvPr/>
        </p:nvSpPr>
        <p:spPr>
          <a:xfrm>
            <a:off x="1524000" y="5867400"/>
            <a:ext cx="6629400" cy="369332"/>
          </a:xfrm>
          <a:prstGeom prst="rect">
            <a:avLst/>
          </a:prstGeom>
          <a:noFill/>
        </p:spPr>
        <p:txBody>
          <a:bodyPr wrap="square" rtlCol="0">
            <a:spAutoFit/>
          </a:bodyPr>
          <a:lstStyle/>
          <a:p>
            <a:r>
              <a:rPr lang="en-US" dirty="0" smtClean="0"/>
              <a:t>Print the following lab activity before you begin:  </a:t>
            </a:r>
            <a:r>
              <a:rPr lang="en-US" dirty="0" smtClean="0">
                <a:hlinkClick r:id="rId2" action="ppaction://hlinkfile"/>
              </a:rPr>
              <a:t>Capacitor Lab</a:t>
            </a:r>
            <a:endParaRPr lang="en-US" dirty="0"/>
          </a:p>
        </p:txBody>
      </p:sp>
      <p:pic>
        <p:nvPicPr>
          <p:cNvPr id="5" name="Picture 4" descr="schematic.jpg"/>
          <p:cNvPicPr>
            <a:picLocks noChangeAspect="1"/>
          </p:cNvPicPr>
          <p:nvPr/>
        </p:nvPicPr>
        <p:blipFill>
          <a:blip r:embed="rId3"/>
          <a:stretch>
            <a:fillRect/>
          </a:stretch>
        </p:blipFill>
        <p:spPr>
          <a:xfrm>
            <a:off x="3048000" y="1600200"/>
            <a:ext cx="2316872" cy="1828800"/>
          </a:xfrm>
          <a:prstGeom prst="rect">
            <a:avLst/>
          </a:prstGeom>
        </p:spPr>
      </p:pic>
      <p:pic>
        <p:nvPicPr>
          <p:cNvPr id="6" name="Picture 5" descr="book.jpg"/>
          <p:cNvPicPr>
            <a:picLocks noChangeAspect="1"/>
          </p:cNvPicPr>
          <p:nvPr/>
        </p:nvPicPr>
        <p:blipFill>
          <a:blip r:embed="rId4"/>
          <a:stretch>
            <a:fillRect/>
          </a:stretch>
        </p:blipFill>
        <p:spPr>
          <a:xfrm>
            <a:off x="3048000" y="3810000"/>
            <a:ext cx="5131398" cy="16459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your own Capacitor</a:t>
            </a:r>
            <a:endParaRPr lang="en-US" dirty="0"/>
          </a:p>
        </p:txBody>
      </p:sp>
      <p:sp>
        <p:nvSpPr>
          <p:cNvPr id="3" name="Content Placeholder 2"/>
          <p:cNvSpPr>
            <a:spLocks noGrp="1"/>
          </p:cNvSpPr>
          <p:nvPr>
            <p:ph idx="1"/>
          </p:nvPr>
        </p:nvSpPr>
        <p:spPr>
          <a:xfrm>
            <a:off x="228600" y="1600200"/>
            <a:ext cx="8458200" cy="4525963"/>
          </a:xfrm>
        </p:spPr>
        <p:txBody>
          <a:bodyPr/>
          <a:lstStyle/>
          <a:p>
            <a:r>
              <a:rPr lang="en-GB" sz="2400" dirty="0" smtClean="0"/>
              <a:t>Two metal plates</a:t>
            </a:r>
          </a:p>
          <a:p>
            <a:r>
              <a:rPr lang="en-GB" sz="2400" dirty="0" smtClean="0"/>
              <a:t>Separated by insulating material</a:t>
            </a:r>
          </a:p>
          <a:p>
            <a:r>
              <a:rPr lang="en-GB" sz="2400" dirty="0" smtClean="0"/>
              <a:t>‘Sandwich’ construction</a:t>
            </a:r>
          </a:p>
          <a:p>
            <a:r>
              <a:rPr lang="en-GB" sz="2400" dirty="0" smtClean="0"/>
              <a:t>‘Swiss roll’ structure</a:t>
            </a:r>
          </a:p>
          <a:p>
            <a:pPr>
              <a:buNone/>
            </a:pPr>
            <a:endParaRPr lang="en-US" dirty="0"/>
          </a:p>
        </p:txBody>
      </p:sp>
      <p:pic>
        <p:nvPicPr>
          <p:cNvPr id="11" name="parallel capacitor.wmv">
            <a:hlinkClick r:id="" action="ppaction://media"/>
          </p:cNvPr>
          <p:cNvPicPr>
            <a:picLocks noRot="1" noChangeAspect="1"/>
          </p:cNvPicPr>
          <p:nvPr>
            <a:videoFile r:link="rId1"/>
          </p:nvPr>
        </p:nvPicPr>
        <p:blipFill>
          <a:blip r:embed="rId3"/>
          <a:stretch>
            <a:fillRect/>
          </a:stretch>
        </p:blipFill>
        <p:spPr>
          <a:xfrm>
            <a:off x="4267200" y="2743200"/>
            <a:ext cx="4023360" cy="3017520"/>
          </a:xfrm>
          <a:prstGeom prst="rect">
            <a:avLst/>
          </a:prstGeom>
        </p:spPr>
      </p:pic>
      <p:sp>
        <p:nvSpPr>
          <p:cNvPr id="12" name="TextBox 11"/>
          <p:cNvSpPr txBox="1"/>
          <p:nvPr/>
        </p:nvSpPr>
        <p:spPr>
          <a:xfrm>
            <a:off x="4267200" y="6019800"/>
            <a:ext cx="4038600" cy="246221"/>
          </a:xfrm>
          <a:prstGeom prst="rect">
            <a:avLst/>
          </a:prstGeom>
          <a:noFill/>
        </p:spPr>
        <p:txBody>
          <a:bodyPr wrap="square" rtlCol="0">
            <a:spAutoFit/>
          </a:bodyPr>
          <a:lstStyle/>
          <a:p>
            <a:pPr algn="ctr"/>
            <a:r>
              <a:rPr lang="en-US" sz="1000" dirty="0" smtClean="0">
                <a:hlinkClick r:id="rId4"/>
              </a:rPr>
              <a:t>Video segment from </a:t>
            </a:r>
            <a:r>
              <a:rPr lang="en-US" sz="1000" b="1" dirty="0" err="1" smtClean="0">
                <a:hlinkClick r:id="rId4"/>
              </a:rPr>
              <a:t>fizzicsorg</a:t>
            </a:r>
            <a:r>
              <a:rPr lang="en-US" sz="1000" b="1" dirty="0" smtClean="0">
                <a:hlinkClick r:id="rId4"/>
              </a:rPr>
              <a:t> ‘s Channel </a:t>
            </a:r>
            <a:r>
              <a:rPr lang="en-US" sz="1000" dirty="0" smtClean="0">
                <a:hlinkClick r:id="rId4"/>
              </a:rPr>
              <a:t>on</a:t>
            </a:r>
            <a:r>
              <a:rPr lang="en-US" sz="1000" b="1" dirty="0" smtClean="0">
                <a:hlinkClick r:id="rId4"/>
              </a:rPr>
              <a:t> YouTube</a:t>
            </a:r>
            <a:endParaRPr lang="en-US" sz="1000" dirty="0"/>
          </a:p>
        </p:txBody>
      </p:sp>
      <p:sp>
        <p:nvSpPr>
          <p:cNvPr id="13" name="TextBox 12"/>
          <p:cNvSpPr txBox="1"/>
          <p:nvPr/>
        </p:nvSpPr>
        <p:spPr>
          <a:xfrm>
            <a:off x="5257800" y="3886200"/>
            <a:ext cx="1905000" cy="246221"/>
          </a:xfrm>
          <a:prstGeom prst="rect">
            <a:avLst/>
          </a:prstGeom>
          <a:noFill/>
        </p:spPr>
        <p:txBody>
          <a:bodyPr wrap="square" rtlCol="0">
            <a:spAutoFit/>
          </a:bodyPr>
          <a:lstStyle/>
          <a:p>
            <a:pPr algn="ctr"/>
            <a:r>
              <a:rPr lang="en-US" sz="1000" dirty="0" smtClean="0"/>
              <a:t>Click for video instructions</a:t>
            </a:r>
            <a:endParaRPr lang="en-US" sz="10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1"/>
                                        </p:tgtEl>
                                      </p:cBhvr>
                                    </p:cmd>
                                  </p:childTnLst>
                                </p:cTn>
                              </p:par>
                            </p:childTnLst>
                          </p:cTn>
                        </p:par>
                      </p:childTnLst>
                    </p:cTn>
                  </p:par>
                </p:childTnLst>
              </p:cTn>
              <p:nextCondLst>
                <p:cond evt="onClick" delay="0">
                  <p:tgtEl>
                    <p:spTgt spid="11"/>
                  </p:tgtEl>
                </p:cond>
              </p:nextCondLst>
            </p:seq>
            <p:video>
              <p:cMediaNode>
                <p:cTn id="7" fill="hold" display="0">
                  <p:stCondLst>
                    <p:cond delay="indefinite"/>
                  </p:stCondLst>
                  <p:endCondLst>
                    <p:cond evt="onNext" delay="0">
                      <p:tgtEl>
                        <p:sldTgt/>
                      </p:tgtEl>
                    </p:cond>
                    <p:cond evt="onPrev" delay="0">
                      <p:tgtEl>
                        <p:sldTgt/>
                      </p:tgtEl>
                    </p:cond>
                  </p:endCondLst>
                </p:cTn>
                <p:tgtEl>
                  <p:spTgt spid="11"/>
                </p:tgtEl>
              </p:cMediaNode>
            </p:video>
          </p:childTnLst>
        </p:cTn>
      </p:par>
    </p:tnLst>
  </p:timing>
</p:sld>
</file>

<file path=ppt/theme/theme1.xml><?xml version="1.0" encoding="utf-8"?>
<a:theme xmlns:a="http://schemas.openxmlformats.org/drawingml/2006/main" name="ind_0379_slide">
  <a:themeElements>
    <a:clrScheme name="Office Theme 3">
      <a:dk1>
        <a:srgbClr val="000000"/>
      </a:dk1>
      <a:lt1>
        <a:srgbClr val="F08080"/>
      </a:lt1>
      <a:dk2>
        <a:srgbClr val="000000"/>
      </a:dk2>
      <a:lt2>
        <a:srgbClr val="A6A6A6"/>
      </a:lt2>
      <a:accent1>
        <a:srgbClr val="5CDD3F"/>
      </a:accent1>
      <a:accent2>
        <a:srgbClr val="2AA2D9"/>
      </a:accent2>
      <a:accent3>
        <a:srgbClr val="F6C0C0"/>
      </a:accent3>
      <a:accent4>
        <a:srgbClr val="000000"/>
      </a:accent4>
      <a:accent5>
        <a:srgbClr val="B5EBAF"/>
      </a:accent5>
      <a:accent6>
        <a:srgbClr val="2592C4"/>
      </a:accent6>
      <a:hlink>
        <a:srgbClr val="DD0000"/>
      </a:hlink>
      <a:folHlink>
        <a:srgbClr val="000CD1"/>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08080"/>
        </a:lt1>
        <a:dk2>
          <a:srgbClr val="000000"/>
        </a:dk2>
        <a:lt2>
          <a:srgbClr val="A6A6A6"/>
        </a:lt2>
        <a:accent1>
          <a:srgbClr val="F39696"/>
        </a:accent1>
        <a:accent2>
          <a:srgbClr val="E42323"/>
        </a:accent2>
        <a:accent3>
          <a:srgbClr val="F6C0C0"/>
        </a:accent3>
        <a:accent4>
          <a:srgbClr val="000000"/>
        </a:accent4>
        <a:accent5>
          <a:srgbClr val="F8C9C9"/>
        </a:accent5>
        <a:accent6>
          <a:srgbClr val="CF1F1F"/>
        </a:accent6>
        <a:hlink>
          <a:srgbClr val="CE6563"/>
        </a:hlink>
        <a:folHlink>
          <a:srgbClr val="844D4A"/>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08080"/>
        </a:lt1>
        <a:dk2>
          <a:srgbClr val="000000"/>
        </a:dk2>
        <a:lt2>
          <a:srgbClr val="A6A6A6"/>
        </a:lt2>
        <a:accent1>
          <a:srgbClr val="F07BC0"/>
        </a:accent1>
        <a:accent2>
          <a:srgbClr val="EA7C43"/>
        </a:accent2>
        <a:accent3>
          <a:srgbClr val="F6C0C0"/>
        </a:accent3>
        <a:accent4>
          <a:srgbClr val="000000"/>
        </a:accent4>
        <a:accent5>
          <a:srgbClr val="F6BFDC"/>
        </a:accent5>
        <a:accent6>
          <a:srgbClr val="D4703C"/>
        </a:accent6>
        <a:hlink>
          <a:srgbClr val="E7008B"/>
        </a:hlink>
        <a:folHlink>
          <a:srgbClr val="FF6214"/>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08080"/>
        </a:lt1>
        <a:dk2>
          <a:srgbClr val="000000"/>
        </a:dk2>
        <a:lt2>
          <a:srgbClr val="A6A6A6"/>
        </a:lt2>
        <a:accent1>
          <a:srgbClr val="5CDD3F"/>
        </a:accent1>
        <a:accent2>
          <a:srgbClr val="2AA2D9"/>
        </a:accent2>
        <a:accent3>
          <a:srgbClr val="F6C0C0"/>
        </a:accent3>
        <a:accent4>
          <a:srgbClr val="000000"/>
        </a:accent4>
        <a:accent5>
          <a:srgbClr val="B5EBAF"/>
        </a:accent5>
        <a:accent6>
          <a:srgbClr val="2592C4"/>
        </a:accent6>
        <a:hlink>
          <a:srgbClr val="DD0000"/>
        </a:hlink>
        <a:folHlink>
          <a:srgbClr val="000CD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08080"/>
        </a:lt1>
        <a:dk2>
          <a:srgbClr val="000000"/>
        </a:dk2>
        <a:lt2>
          <a:srgbClr val="A6A6A6"/>
        </a:lt2>
        <a:accent1>
          <a:srgbClr val="7FE26A"/>
        </a:accent1>
        <a:accent2>
          <a:srgbClr val="F0DA80"/>
        </a:accent2>
        <a:accent3>
          <a:srgbClr val="F6C0C0"/>
        </a:accent3>
        <a:accent4>
          <a:srgbClr val="000000"/>
        </a:accent4>
        <a:accent5>
          <a:srgbClr val="C0EEB9"/>
        </a:accent5>
        <a:accent6>
          <a:srgbClr val="D9C573"/>
        </a:accent6>
        <a:hlink>
          <a:srgbClr val="C01717"/>
        </a:hlink>
        <a:folHlink>
          <a:srgbClr val="2D22AD"/>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A6A6A6"/>
        </a:lt2>
        <a:accent1>
          <a:srgbClr val="F39696"/>
        </a:accent1>
        <a:accent2>
          <a:srgbClr val="E42323"/>
        </a:accent2>
        <a:accent3>
          <a:srgbClr val="FFFFFF"/>
        </a:accent3>
        <a:accent4>
          <a:srgbClr val="000000"/>
        </a:accent4>
        <a:accent5>
          <a:srgbClr val="F8C9C9"/>
        </a:accent5>
        <a:accent6>
          <a:srgbClr val="CF1F1F"/>
        </a:accent6>
        <a:hlink>
          <a:srgbClr val="CE6563"/>
        </a:hlink>
        <a:folHlink>
          <a:srgbClr val="844D4A"/>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A6A6A6"/>
        </a:lt2>
        <a:accent1>
          <a:srgbClr val="F07BC0"/>
        </a:accent1>
        <a:accent2>
          <a:srgbClr val="EA7C43"/>
        </a:accent2>
        <a:accent3>
          <a:srgbClr val="FFFFFF"/>
        </a:accent3>
        <a:accent4>
          <a:srgbClr val="000000"/>
        </a:accent4>
        <a:accent5>
          <a:srgbClr val="F6BFDC"/>
        </a:accent5>
        <a:accent6>
          <a:srgbClr val="D4703C"/>
        </a:accent6>
        <a:hlink>
          <a:srgbClr val="E7008B"/>
        </a:hlink>
        <a:folHlink>
          <a:srgbClr val="FF6214"/>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A6A6A6"/>
        </a:lt2>
        <a:accent1>
          <a:srgbClr val="5CDD3F"/>
        </a:accent1>
        <a:accent2>
          <a:srgbClr val="2AA2D9"/>
        </a:accent2>
        <a:accent3>
          <a:srgbClr val="FFFFFF"/>
        </a:accent3>
        <a:accent4>
          <a:srgbClr val="000000"/>
        </a:accent4>
        <a:accent5>
          <a:srgbClr val="B5EBAF"/>
        </a:accent5>
        <a:accent6>
          <a:srgbClr val="2592C4"/>
        </a:accent6>
        <a:hlink>
          <a:srgbClr val="DD0000"/>
        </a:hlink>
        <a:folHlink>
          <a:srgbClr val="000CD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A6A6A6"/>
        </a:lt2>
        <a:accent1>
          <a:srgbClr val="7FE26A"/>
        </a:accent1>
        <a:accent2>
          <a:srgbClr val="F0DA80"/>
        </a:accent2>
        <a:accent3>
          <a:srgbClr val="FFFFFF"/>
        </a:accent3>
        <a:accent4>
          <a:srgbClr val="000000"/>
        </a:accent4>
        <a:accent5>
          <a:srgbClr val="C0EEB9"/>
        </a:accent5>
        <a:accent6>
          <a:srgbClr val="D9C573"/>
        </a:accent6>
        <a:hlink>
          <a:srgbClr val="C01717"/>
        </a:hlink>
        <a:folHlink>
          <a:srgbClr val="2D22A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ind_0379_slide</Template>
  <TotalTime>968</TotalTime>
  <Words>984</Words>
  <Application>Microsoft Office PowerPoint</Application>
  <PresentationFormat>On-screen Show (4:3)</PresentationFormat>
  <Paragraphs>86</Paragraphs>
  <Slides>12</Slides>
  <Notes>1</Notes>
  <HiddenSlides>0</HiddenSlides>
  <MMClips>3</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ind_0379_slide</vt:lpstr>
      <vt:lpstr>Capacitor</vt:lpstr>
      <vt:lpstr>In the beginning:</vt:lpstr>
      <vt:lpstr>The storage continues:</vt:lpstr>
      <vt:lpstr>Make your own Leyden jar</vt:lpstr>
      <vt:lpstr>Assembly:</vt:lpstr>
      <vt:lpstr>So what is a Capacitor?</vt:lpstr>
      <vt:lpstr>Little more on dielectric constant</vt:lpstr>
      <vt:lpstr>Understanding the Capacitor activity</vt:lpstr>
      <vt:lpstr>Making your own Capacitor</vt:lpstr>
      <vt:lpstr>How to charge your Homemade Capacitor</vt:lpstr>
      <vt:lpstr>Summary</vt:lpstr>
      <vt:lpstr>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Capacitor</dc:title>
  <dc:creator>USA</dc:creator>
  <cp:lastModifiedBy>USA</cp:lastModifiedBy>
  <cp:revision>83</cp:revision>
  <dcterms:created xsi:type="dcterms:W3CDTF">2008-07-09T16:00:53Z</dcterms:created>
  <dcterms:modified xsi:type="dcterms:W3CDTF">2008-07-11T19:54:24Z</dcterms:modified>
</cp:coreProperties>
</file>